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6"/>
  </p:notesMasterIdLst>
  <p:sldIdLst>
    <p:sldId id="848" r:id="rId5"/>
    <p:sldId id="858" r:id="rId6"/>
    <p:sldId id="861" r:id="rId7"/>
    <p:sldId id="812" r:id="rId8"/>
    <p:sldId id="880" r:id="rId9"/>
    <p:sldId id="857" r:id="rId10"/>
    <p:sldId id="866" r:id="rId11"/>
    <p:sldId id="874" r:id="rId12"/>
    <p:sldId id="867" r:id="rId13"/>
    <p:sldId id="873" r:id="rId14"/>
    <p:sldId id="862" r:id="rId15"/>
    <p:sldId id="876" r:id="rId16"/>
    <p:sldId id="872" r:id="rId17"/>
    <p:sldId id="870" r:id="rId18"/>
    <p:sldId id="871" r:id="rId19"/>
    <p:sldId id="859" r:id="rId20"/>
    <p:sldId id="877" r:id="rId21"/>
    <p:sldId id="881" r:id="rId22"/>
    <p:sldId id="878" r:id="rId23"/>
    <p:sldId id="882" r:id="rId24"/>
    <p:sldId id="85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403"/>
    <a:srgbClr val="BFBFBF"/>
    <a:srgbClr val="FF81AB"/>
    <a:srgbClr val="4F5064"/>
    <a:srgbClr val="292D43"/>
    <a:srgbClr val="1D202F"/>
    <a:srgbClr val="01A290"/>
    <a:srgbClr val="F0F0F0"/>
    <a:srgbClr val="215483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9" autoAdjust="0"/>
    <p:restoredTop sz="81812" autoAdjust="0"/>
  </p:normalViewPr>
  <p:slideViewPr>
    <p:cSldViewPr snapToGrid="0">
      <p:cViewPr varScale="1">
        <p:scale>
          <a:sx n="70" d="100"/>
          <a:sy n="70" d="100"/>
        </p:scale>
        <p:origin x="1320" y="62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KOOKMIN UNIVERSITY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My Mood Music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20152872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강은채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20153180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박정은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20153194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오윤정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20153196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원수빈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20163180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홍자현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80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21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서버는 </a:t>
            </a:r>
            <a:r>
              <a:rPr kumimoji="1" lang="en-US" altLang="ko-KR" dirty="0"/>
              <a:t>RESTful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위해 </a:t>
            </a:r>
            <a:r>
              <a:rPr kumimoji="1" lang="en-US" altLang="ko-KR" dirty="0" err="1"/>
              <a:t>django</a:t>
            </a:r>
            <a:r>
              <a:rPr kumimoji="1" lang="en-US" altLang="ko-KR" dirty="0"/>
              <a:t> REST Framework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사용했고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클라이언트가 </a:t>
            </a:r>
            <a:r>
              <a:rPr kumimoji="1" lang="en-US" altLang="ko-KR" dirty="0"/>
              <a:t>request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보냈을 때 적절한 </a:t>
            </a:r>
            <a:r>
              <a:rPr kumimoji="1" lang="en-US" altLang="ko-KR" dirty="0"/>
              <a:t>response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주도록 구현하였습니다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634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549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017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어플은</a:t>
            </a:r>
            <a:r>
              <a:rPr kumimoji="1" lang="ko-KR" altLang="en-US" dirty="0"/>
              <a:t> 먼저 기능 위주로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카메라를 통한 사진 촬영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음성 녹음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동영상 재생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서버로 </a:t>
            </a:r>
            <a:r>
              <a:rPr kumimoji="1" lang="en-US" altLang="ko-KR" dirty="0"/>
              <a:t>Post </a:t>
            </a:r>
            <a:r>
              <a:rPr kumimoji="1" lang="ko-KR" altLang="en-US" dirty="0"/>
              <a:t>보내기 등</a:t>
            </a:r>
          </a:p>
          <a:p>
            <a:r>
              <a:rPr kumimoji="1" lang="ko-KR" altLang="en-US" dirty="0"/>
              <a:t>여러 테스트 진행을 완료했습니다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670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65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3A4C6C-3E16-4492-B7B2-8D46C6F4A94D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24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924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KOOKMIN UNIVERSITY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My Mood Music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3A4C6C-3E16-4492-B7B2-8D46C6F4A94D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67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KOOKMIN UNIVERSITY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My Mood Music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36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2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03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59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5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37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95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268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서버는 </a:t>
            </a:r>
            <a:r>
              <a:rPr kumimoji="1" lang="en-US" altLang="ko-KR" dirty="0"/>
              <a:t>RESTful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위해 </a:t>
            </a:r>
            <a:r>
              <a:rPr kumimoji="1" lang="en-US" altLang="ko-KR" dirty="0" err="1"/>
              <a:t>django</a:t>
            </a:r>
            <a:r>
              <a:rPr kumimoji="1" lang="en-US" altLang="ko-KR" dirty="0"/>
              <a:t> REST Framework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사용했고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클라이언트가 </a:t>
            </a:r>
            <a:r>
              <a:rPr kumimoji="1" lang="en-US" altLang="ko-KR" dirty="0"/>
              <a:t>request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보냈을 때 적절한 </a:t>
            </a:r>
            <a:r>
              <a:rPr kumimoji="1" lang="en-US" altLang="ko-KR" dirty="0"/>
              <a:t>response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주도록 구현하였습니다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77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0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2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455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23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85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43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0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98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10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397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00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80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87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269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2291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69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1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78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27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79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150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6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556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069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6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648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2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72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984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130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58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52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94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1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0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8194224" y="6035879"/>
            <a:ext cx="1826189" cy="3792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5E5E5">
                  <a:lumMod val="89000"/>
                  <a:lumOff val="11000"/>
                </a:srgbClr>
              </a:gs>
              <a:gs pos="100000">
                <a:srgbClr val="E5E5E5">
                  <a:lumMod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762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26537" y="3329570"/>
            <a:ext cx="5837358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309557" y="2811646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28716" y="632473"/>
            <a:ext cx="46616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srgbClr val="434544"/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CAPSTONE </a:t>
            </a:r>
            <a:r>
              <a:rPr lang="en-US" altLang="ko-KR" sz="2000" b="1" i="1" dirty="0">
                <a:solidFill>
                  <a:srgbClr val="434544"/>
                </a:solidFill>
                <a:latin typeface="타이포_쌍문동 B" pitchFamily="18" charset="-127"/>
                <a:ea typeface="타이포_쌍문동 B" pitchFamily="18" charset="-127"/>
              </a:rPr>
              <a:t>DESIGN 10</a:t>
            </a:r>
            <a:r>
              <a:rPr lang="ko-KR" altLang="en-US" sz="2000" b="1" i="1" dirty="0">
                <a:solidFill>
                  <a:srgbClr val="434544"/>
                </a:solidFill>
                <a:latin typeface="타이포_쌍문동 B" pitchFamily="18" charset="-127"/>
                <a:ea typeface="타이포_쌍문동 B" pitchFamily="18" charset="-127"/>
              </a:rPr>
              <a:t>조 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434544"/>
              </a:solidFill>
              <a:effectLst/>
              <a:uLnTx/>
              <a:uFillTx/>
              <a:latin typeface="타이포_쌍문동 B" pitchFamily="18" charset="-127"/>
              <a:ea typeface="타이포_쌍문동 B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34544"/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KOOKMIN UNIVERSITY SOFTWARE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34544"/>
              </a:solidFill>
              <a:effectLst/>
              <a:uLnTx/>
              <a:uFillTx/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026537" y="2947637"/>
            <a:ext cx="1366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34544"/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Fortune Teller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82019" y="2670639"/>
            <a:ext cx="3799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My </a:t>
            </a:r>
            <a:r>
              <a:rPr lang="en-US" altLang="ko-KR" sz="3200" noProof="0" dirty="0">
                <a:solidFill>
                  <a:srgbClr val="E5E5E5"/>
                </a:solidFill>
                <a:latin typeface="타이포_쌍문동 B" pitchFamily="18" charset="-127"/>
                <a:ea typeface="타이포_쌍문동 B" pitchFamily="18" charset="-127"/>
              </a:rPr>
              <a:t>M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ood Music</a:t>
            </a:r>
            <a:r>
              <a:rPr kumimoji="0" lang="en-US" altLang="ko-KR" sz="3200" b="0" i="0" u="none" strike="noStrike" kern="1200" cap="none" spc="0" normalizeH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91481" y="3711137"/>
            <a:ext cx="2180514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20152872 </a:t>
            </a:r>
            <a:r>
              <a:rPr lang="ko-KR" altLang="en-US" sz="1500" dirty="0" err="1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강은채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 </a:t>
            </a:r>
            <a:endParaRPr lang="en-US" altLang="ko-KR" sz="1500" dirty="0">
              <a:solidFill>
                <a:schemeClr val="tx2">
                  <a:lumMod val="7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20153180 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박정은 </a:t>
            </a:r>
            <a:endParaRPr lang="en-US" altLang="ko-KR" sz="1500" dirty="0">
              <a:solidFill>
                <a:schemeClr val="tx2">
                  <a:lumMod val="7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20153194 </a:t>
            </a:r>
            <a:r>
              <a:rPr lang="ko-KR" altLang="en-US" sz="1500" dirty="0" err="1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오윤정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 </a:t>
            </a:r>
            <a:endParaRPr lang="en-US" altLang="ko-KR" sz="1500" dirty="0">
              <a:solidFill>
                <a:schemeClr val="tx2">
                  <a:lumMod val="7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20153196 </a:t>
            </a:r>
            <a:r>
              <a:rPr lang="ko-KR" altLang="en-US" sz="1500" dirty="0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원수빈 </a:t>
            </a:r>
            <a:endParaRPr lang="en-US" altLang="ko-KR" sz="1500" dirty="0">
              <a:solidFill>
                <a:schemeClr val="tx2">
                  <a:lumMod val="7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20163180 </a:t>
            </a:r>
            <a:r>
              <a:rPr lang="ko-KR" altLang="en-US" sz="1500" dirty="0" err="1">
                <a:solidFill>
                  <a:schemeClr val="tx2">
                    <a:lumMod val="7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홍자현</a:t>
            </a:r>
            <a:endParaRPr lang="ko-KR" altLang="en-US" sz="1500" dirty="0">
              <a:solidFill>
                <a:schemeClr val="tx2">
                  <a:lumMod val="7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194225" y="6035880"/>
            <a:ext cx="1826189" cy="379293"/>
          </a:xfrm>
          <a:prstGeom prst="roundRect">
            <a:avLst>
              <a:gd name="adj" fmla="val 50000"/>
            </a:avLst>
          </a:prstGeom>
          <a:solidFill>
            <a:srgbClr val="E5E5E5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76200" dir="16200000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START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5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3454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3454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3454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3454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B9AA4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6D521-6FE4-B14E-8F12-F949C23717BC}"/>
              </a:ext>
            </a:extLst>
          </p:cNvPr>
          <p:cNvSpPr txBox="1"/>
          <p:nvPr/>
        </p:nvSpPr>
        <p:spPr>
          <a:xfrm>
            <a:off x="671513" y="960970"/>
            <a:ext cx="272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Server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맑은 고딕" panose="020B0503020000020004" pitchFamily="34" charset="-127"/>
                <a:cs typeface="+mn-cs"/>
              </a:rPr>
              <a:t> 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dale Mono" panose="020B05090000000000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83ED0-CA1B-C844-82A6-78D323835F87}"/>
              </a:ext>
            </a:extLst>
          </p:cNvPr>
          <p:cNvSpPr txBox="1"/>
          <p:nvPr/>
        </p:nvSpPr>
        <p:spPr>
          <a:xfrm>
            <a:off x="1528759" y="998341"/>
            <a:ext cx="35052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1" dirty="0">
                <a:solidFill>
                  <a:srgbClr val="990403"/>
                </a:solidFill>
                <a:latin typeface="넥슨 풋볼고딕 L" pitchFamily="34" charset="-127"/>
                <a:ea typeface="넥슨 풋볼고딕 L" pitchFamily="34" charset="-127"/>
              </a:rPr>
              <a:t>_Django REST Framework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8074" y="1553983"/>
            <a:ext cx="391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“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서버구축 완료 후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API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사용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”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pic>
        <p:nvPicPr>
          <p:cNvPr id="4" name="KakaoTalk_Video_20190419_1424_25_773_1">
            <a:hlinkClick r:id="" action="ppaction://media"/>
            <a:extLst>
              <a:ext uri="{FF2B5EF4-FFF2-40B4-BE49-F238E27FC236}">
                <a16:creationId xmlns:a16="http://schemas.microsoft.com/office/drawing/2014/main" id="{7CC89E93-E003-4C31-9B81-B8E3B7062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2080" y="2294963"/>
            <a:ext cx="682783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6D521-6FE4-B14E-8F12-F949C23717BC}"/>
              </a:ext>
            </a:extLst>
          </p:cNvPr>
          <p:cNvSpPr txBox="1"/>
          <p:nvPr/>
        </p:nvSpPr>
        <p:spPr>
          <a:xfrm>
            <a:off x="671513" y="96097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넥슨 풋볼고딕 B" pitchFamily="34" charset="-127"/>
                <a:ea typeface="넥슨 풋볼고딕 B" pitchFamily="34" charset="-127"/>
              </a:rPr>
              <a:t>Database</a:t>
            </a:r>
            <a:endParaRPr kumimoji="1" lang="ko-KR" altLang="en-US" b="1" dirty="0">
              <a:latin typeface="넥슨 풋볼고딕 B" pitchFamily="34" charset="-127"/>
              <a:ea typeface="넥슨 풋볼고딕 B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251F3-4CEB-3740-A332-D4CA9BC2B508}"/>
              </a:ext>
            </a:extLst>
          </p:cNvPr>
          <p:cNvSpPr txBox="1"/>
          <p:nvPr/>
        </p:nvSpPr>
        <p:spPr>
          <a:xfrm>
            <a:off x="6095999" y="1348962"/>
            <a:ext cx="4738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“  </a:t>
            </a:r>
            <a:r>
              <a:rPr kumimoji="1" lang="en-US" altLang="ko-KR" dirty="0" err="1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Django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 &amp; MySQL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연동 후 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DB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구축 완료  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”</a:t>
            </a:r>
            <a:endParaRPr kumimoji="1" lang="ko-KR" altLang="en-US" dirty="0">
              <a:solidFill>
                <a:schemeClr val="accent1">
                  <a:lumMod val="50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5C068-299A-D841-AF84-D0A7B36103F1}"/>
              </a:ext>
            </a:extLst>
          </p:cNvPr>
          <p:cNvSpPr txBox="1"/>
          <p:nvPr/>
        </p:nvSpPr>
        <p:spPr>
          <a:xfrm>
            <a:off x="1752936" y="998341"/>
            <a:ext cx="35052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1" dirty="0">
                <a:solidFill>
                  <a:srgbClr val="990403"/>
                </a:solidFill>
                <a:latin typeface="넥슨 풋볼고딕 L" pitchFamily="34" charset="-127"/>
                <a:ea typeface="넥슨 풋볼고딕 L" pitchFamily="34" charset="-127"/>
              </a:rPr>
              <a:t>_Django REST Framework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20" y="1794249"/>
            <a:ext cx="6490034" cy="4584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" r="57619"/>
          <a:stretch/>
        </p:blipFill>
        <p:spPr>
          <a:xfrm>
            <a:off x="978794" y="1741540"/>
            <a:ext cx="3760630" cy="44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8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09C456-B382-7C41-BAC1-983C43B9F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71" y="1018541"/>
            <a:ext cx="8319807" cy="5743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6D521-6FE4-B14E-8F12-F949C23717BC}"/>
              </a:ext>
            </a:extLst>
          </p:cNvPr>
          <p:cNvSpPr txBox="1"/>
          <p:nvPr/>
        </p:nvSpPr>
        <p:spPr>
          <a:xfrm>
            <a:off x="671513" y="960970"/>
            <a:ext cx="392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Recommendation Algorithm</a:t>
            </a:r>
            <a:r>
              <a:rPr kumimoji="1" lang="ko-KR" altLang="en-US" b="1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 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맑은 고딕" panose="020B0503020000020004" pitchFamily="34" charset="-127"/>
                <a:cs typeface="+mn-cs"/>
              </a:rPr>
              <a:t> 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dale Mono" panose="020B0509000000000004" pitchFamily="49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5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46D11-2C14-3141-869E-8F0EA5B9370F}"/>
              </a:ext>
            </a:extLst>
          </p:cNvPr>
          <p:cNvSpPr txBox="1"/>
          <p:nvPr/>
        </p:nvSpPr>
        <p:spPr>
          <a:xfrm>
            <a:off x="671512" y="960970"/>
            <a:ext cx="401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Music classification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A4F5EF-6EFF-114F-A3D5-A540A019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8" y="2484227"/>
            <a:ext cx="7037292" cy="3244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36FC10-60CE-F646-94D6-D8C7C84027F7}"/>
              </a:ext>
            </a:extLst>
          </p:cNvPr>
          <p:cNvSpPr/>
          <p:nvPr/>
        </p:nvSpPr>
        <p:spPr>
          <a:xfrm>
            <a:off x="8463890" y="2484227"/>
            <a:ext cx="2847975" cy="36327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endParaRPr lang="en-US" altLang="ko-KR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342900" indent="-342900">
              <a:buAutoNum type="arabicParenBoth"/>
            </a:pPr>
            <a:endParaRPr lang="en-US" altLang="ko-KR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Happiness :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신나는 노래</a:t>
            </a: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,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발랄하고 상큼한 노래</a:t>
            </a:r>
            <a:endParaRPr lang="en-US" altLang="ko-KR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Sadness :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슬픈 노래</a:t>
            </a: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,                  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위로가 되는 노래</a:t>
            </a:r>
            <a:endParaRPr lang="en-US" altLang="ko-KR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Anger : 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진정이 되는 노래</a:t>
            </a: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, 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공격적인 노래</a:t>
            </a: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화를 표출할 수 있는 노래</a:t>
            </a: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Fear :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상황을 반전시켜주는 밝은 노래</a:t>
            </a: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진정이 되는 노래</a:t>
            </a:r>
            <a:endParaRPr lang="en-US" altLang="ko-KR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Disgust : 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잔잔한 노래</a:t>
            </a: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,                                   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신나는 노래</a:t>
            </a:r>
            <a:endParaRPr lang="en-US" altLang="ko-KR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Surprise :  </a:t>
            </a:r>
            <a:r>
              <a:rPr lang="ko-KR" altLang="en-US" sz="14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진정이 되는 노래</a:t>
            </a:r>
          </a:p>
          <a:p>
            <a:br>
              <a:rPr lang="ko-KR" altLang="en-US" dirty="0">
                <a:latin typeface="넥슨 풋볼고딕 L" pitchFamily="34" charset="-127"/>
                <a:ea typeface="넥슨 풋볼고딕 L" pitchFamily="34" charset="-127"/>
              </a:rPr>
            </a:br>
            <a:br>
              <a:rPr lang="ko-KR" altLang="en-US" dirty="0">
                <a:latin typeface="넥슨 풋볼고딕 L" pitchFamily="34" charset="-127"/>
                <a:ea typeface="넥슨 풋볼고딕 L" pitchFamily="34" charset="-127"/>
              </a:rPr>
            </a:br>
            <a:endParaRPr kumimoji="1" lang="ko-KR" altLang="en-US" dirty="0"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282FC-FE57-9B43-AB09-C41D4E4FF4B8}"/>
              </a:ext>
            </a:extLst>
          </p:cNvPr>
          <p:cNvSpPr txBox="1"/>
          <p:nvPr/>
        </p:nvSpPr>
        <p:spPr>
          <a:xfrm>
            <a:off x="842968" y="2039335"/>
            <a:ext cx="5572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latin typeface="넥슨 풋볼고딕 L" pitchFamily="34" charset="-127"/>
                <a:ea typeface="넥슨 풋볼고딕 L" pitchFamily="34" charset="-127"/>
              </a:rPr>
              <a:t>RESEARCH  _ </a:t>
            </a:r>
            <a:r>
              <a:rPr kumimoji="1" lang="en-US" altLang="ko-KR" sz="1500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 “ </a:t>
            </a:r>
            <a:r>
              <a:rPr kumimoji="1" lang="ko-KR" altLang="en-US" sz="1500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당신은 감정 별 상황일 때  어떠한 노래를 듣습니까</a:t>
            </a:r>
            <a:r>
              <a:rPr kumimoji="1" lang="en-US" altLang="ko-KR" sz="1500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? ” </a:t>
            </a:r>
            <a:endParaRPr kumimoji="1" lang="ko-KR" altLang="en-US" sz="1500" dirty="0">
              <a:solidFill>
                <a:schemeClr val="accent1">
                  <a:lumMod val="50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2069D-C3E6-0745-9442-7FCC8F1A0056}"/>
              </a:ext>
            </a:extLst>
          </p:cNvPr>
          <p:cNvSpPr txBox="1"/>
          <p:nvPr/>
        </p:nvSpPr>
        <p:spPr>
          <a:xfrm>
            <a:off x="6556757" y="5687510"/>
            <a:ext cx="1557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넥슨 풋볼고딕 L" pitchFamily="34" charset="-127"/>
                <a:ea typeface="넥슨 풋볼고딕 L" pitchFamily="34" charset="-127"/>
              </a:rPr>
              <a:t>&lt;</a:t>
            </a:r>
            <a:r>
              <a:rPr kumimoji="1" lang="ko-KR" altLang="en-US" sz="1200" dirty="0">
                <a:latin typeface="넥슨 풋볼고딕 L" pitchFamily="34" charset="-127"/>
                <a:ea typeface="넥슨 풋볼고딕 L" pitchFamily="34" charset="-127"/>
              </a:rPr>
              <a:t>표</a:t>
            </a:r>
            <a:r>
              <a:rPr kumimoji="1" lang="en-US" altLang="ko-KR" sz="1200" dirty="0">
                <a:latin typeface="넥슨 풋볼고딕 L" pitchFamily="34" charset="-127"/>
                <a:ea typeface="넥슨 풋볼고딕 L" pitchFamily="34" charset="-127"/>
              </a:rPr>
              <a:t>&gt; </a:t>
            </a:r>
            <a:r>
              <a:rPr kumimoji="1" lang="ko-KR" altLang="en-US" sz="1200" dirty="0">
                <a:latin typeface="넥슨 풋볼고딕 L" pitchFamily="34" charset="-127"/>
                <a:ea typeface="넥슨 풋볼고딕 L" pitchFamily="34" charset="-127"/>
              </a:rPr>
              <a:t>설문조사 결과 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76BEBCF2-3766-3647-A97B-5F3278093CA9}"/>
              </a:ext>
            </a:extLst>
          </p:cNvPr>
          <p:cNvSpPr/>
          <p:nvPr/>
        </p:nvSpPr>
        <p:spPr>
          <a:xfrm rot="5400000">
            <a:off x="8021831" y="4035069"/>
            <a:ext cx="177563" cy="161512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6D521-6FE4-B14E-8F12-F949C23717BC}"/>
              </a:ext>
            </a:extLst>
          </p:cNvPr>
          <p:cNvSpPr txBox="1"/>
          <p:nvPr/>
        </p:nvSpPr>
        <p:spPr>
          <a:xfrm>
            <a:off x="671513" y="96097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3D Model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DDE43-C332-DA42-8822-8C6CDF099A2A}"/>
              </a:ext>
            </a:extLst>
          </p:cNvPr>
          <p:cNvSpPr txBox="1"/>
          <p:nvPr/>
        </p:nvSpPr>
        <p:spPr>
          <a:xfrm>
            <a:off x="1454059" y="1845181"/>
            <a:ext cx="324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“ Modeling,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  </a:t>
            </a:r>
            <a:r>
              <a:rPr kumimoji="1" lang="en-US" altLang="ko-KR" dirty="0" err="1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Ligging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 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완료 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”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 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160D118E-FBCE-DD4E-A34F-E1A17885ADA9}"/>
              </a:ext>
            </a:extLst>
          </p:cNvPr>
          <p:cNvSpPr/>
          <p:nvPr/>
        </p:nvSpPr>
        <p:spPr>
          <a:xfrm>
            <a:off x="885825" y="2264315"/>
            <a:ext cx="10244138" cy="3865023"/>
          </a:xfrm>
          <a:prstGeom prst="bracketPair">
            <a:avLst>
              <a:gd name="adj" fmla="val 103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B39C82F9-2729-4C42-81AE-97CBD66D3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0" y="2299798"/>
            <a:ext cx="4315308" cy="3839280"/>
          </a:xfrm>
        </p:spPr>
      </p:pic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536FCF31-7391-4782-8D44-A12C4A832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1" y="3114045"/>
            <a:ext cx="4281852" cy="30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6D521-6FE4-B14E-8F12-F949C23717BC}"/>
              </a:ext>
            </a:extLst>
          </p:cNvPr>
          <p:cNvSpPr txBox="1"/>
          <p:nvPr/>
        </p:nvSpPr>
        <p:spPr>
          <a:xfrm>
            <a:off x="671513" y="96097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Appli</a:t>
            </a:r>
            <a:r>
              <a:rPr kumimoji="1" lang="en-US" altLang="ko-KR" b="1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cation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71CAA-A202-1D4B-8FA2-7CD29DD6B769}"/>
              </a:ext>
            </a:extLst>
          </p:cNvPr>
          <p:cNvSpPr txBox="1"/>
          <p:nvPr/>
        </p:nvSpPr>
        <p:spPr>
          <a:xfrm>
            <a:off x="1804404" y="1660571"/>
            <a:ext cx="930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“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카메라를 통한 사진 촬영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, 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음성 녹음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, 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동영상 재생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, 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서버로 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Post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보내기  기능 테스트 완료 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”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pic>
        <p:nvPicPr>
          <p:cNvPr id="5" name="카메라_1_1">
            <a:hlinkClick r:id="" action="ppaction://media"/>
            <a:extLst>
              <a:ext uri="{FF2B5EF4-FFF2-40B4-BE49-F238E27FC236}">
                <a16:creationId xmlns:a16="http://schemas.microsoft.com/office/drawing/2014/main" id="{DB3CF8D4-7025-4A31-9954-75DCD1E51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6113" y="2277876"/>
            <a:ext cx="5354694" cy="40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2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610100" y="3592804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진행 상황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10100" y="2984500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  <a:cs typeface="Source Sans Pro" panose="020F0502020204030204" pitchFamily="34" charset="0"/>
              </a:rPr>
              <a:t>어플리케이션 소개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  <a:cs typeface="Source Sans Pro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10100" y="4197957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향후 진행사항</a:t>
            </a:r>
            <a:r>
              <a:rPr lang="en-US" altLang="ko-KR" sz="16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304416" y="4314009"/>
            <a:ext cx="320346" cy="320346"/>
          </a:xfrm>
          <a:prstGeom prst="ellipse">
            <a:avLst/>
          </a:pr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+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05852" y="4803646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Q &amp; A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5" name="눈물 방울 14"/>
          <p:cNvSpPr/>
          <p:nvPr/>
        </p:nvSpPr>
        <p:spPr>
          <a:xfrm rot="16200000">
            <a:off x="9368117" y="5390314"/>
            <a:ext cx="276225" cy="276225"/>
          </a:xfrm>
          <a:prstGeom prst="teardrop">
            <a:avLst/>
          </a:prstGeom>
          <a:solidFill>
            <a:srgbClr val="FF7C8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2718" y="905438"/>
            <a:ext cx="11286565" cy="5952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6301" y="1191652"/>
            <a:ext cx="56769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Fortune Teller</a:t>
            </a: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  </a:t>
            </a: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4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091E-6 -8.32562E-8 L -0.17128 -0.1540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64" y="-7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D5D5D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D5D5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8.33333E-7 -0.1777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5" grpId="1" animBg="1"/>
      <p:bldP spid="18" grpId="0"/>
      <p:bldP spid="18" grpId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6D521-6FE4-B14E-8F12-F949C23717BC}"/>
              </a:ext>
            </a:extLst>
          </p:cNvPr>
          <p:cNvSpPr txBox="1"/>
          <p:nvPr/>
        </p:nvSpPr>
        <p:spPr>
          <a:xfrm>
            <a:off x="2501701" y="1987903"/>
            <a:ext cx="780839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Face recognition     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: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API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결과가 중립이나 행복 위주로 나오는 문제점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해결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, 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                                             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Face-API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사용 고려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Voice recognition    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:     </a:t>
            </a:r>
            <a:r>
              <a:rPr lang="ko-KR" altLang="ko-KR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음성 학습 모델</a:t>
            </a:r>
            <a:r>
              <a:rPr lang="en-US" altLang="ko-KR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 -</a:t>
            </a:r>
            <a:r>
              <a:rPr lang="ko-KR" altLang="ko-KR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 서버 연동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BDBB7D1-5392-3540-81BC-187A9BE96C66}"/>
              </a:ext>
            </a:extLst>
          </p:cNvPr>
          <p:cNvCxnSpPr/>
          <p:nvPr/>
        </p:nvCxnSpPr>
        <p:spPr>
          <a:xfrm>
            <a:off x="1712888" y="4396325"/>
            <a:ext cx="851655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삼각형 8">
            <a:extLst>
              <a:ext uri="{FF2B5EF4-FFF2-40B4-BE49-F238E27FC236}">
                <a16:creationId xmlns:a16="http://schemas.microsoft.com/office/drawing/2014/main" id="{1F7060A3-1BBF-6846-AEED-EFB0202C5084}"/>
              </a:ext>
            </a:extLst>
          </p:cNvPr>
          <p:cNvSpPr/>
          <p:nvPr/>
        </p:nvSpPr>
        <p:spPr>
          <a:xfrm rot="10800000">
            <a:off x="5637838" y="4409204"/>
            <a:ext cx="285750" cy="21431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A9CD6F-E21E-8B4B-989A-520E9B0CAC50}"/>
              </a:ext>
            </a:extLst>
          </p:cNvPr>
          <p:cNvSpPr/>
          <p:nvPr/>
        </p:nvSpPr>
        <p:spPr>
          <a:xfrm>
            <a:off x="2236256" y="5038434"/>
            <a:ext cx="7719486" cy="1128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16DA5-9251-F546-A92D-8E87DE1F3DE9}"/>
              </a:ext>
            </a:extLst>
          </p:cNvPr>
          <p:cNvSpPr txBox="1"/>
          <p:nvPr/>
        </p:nvSpPr>
        <p:spPr>
          <a:xfrm>
            <a:off x="3197167" y="5137955"/>
            <a:ext cx="73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이미지 인식 결과와 모델이 주는 결과가 적절히 앙상블 될 수 있도록</a:t>
            </a:r>
            <a:r>
              <a:rPr lang="en-US" altLang="ko-KR" dirty="0">
                <a:solidFill>
                  <a:prstClr val="black"/>
                </a:solidFill>
                <a:latin typeface="넥슨 풋볼고딕 L" pitchFamily="34" charset="-127"/>
                <a:ea typeface="넥슨 풋볼고딕 L" pitchFamily="34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이미지인식과 음성인식간의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90403"/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weight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90403"/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값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90403"/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고안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8316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C2AB8-A3B2-9F4D-9A21-80B78F26B5EB}"/>
              </a:ext>
            </a:extLst>
          </p:cNvPr>
          <p:cNvSpPr txBox="1"/>
          <p:nvPr/>
        </p:nvSpPr>
        <p:spPr>
          <a:xfrm>
            <a:off x="1931574" y="1868422"/>
            <a:ext cx="832885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sz="1700" b="1" dirty="0">
                <a:solidFill>
                  <a:srgbClr val="5B9BD5">
                    <a:lumMod val="50000"/>
                  </a:srgbClr>
                </a:solidFill>
                <a:latin typeface="넥슨 풋볼고딕 L" pitchFamily="34" charset="-127"/>
                <a:ea typeface="넥슨 풋볼고딕 L" pitchFamily="34" charset="-127"/>
              </a:rPr>
              <a:t>Server  :   </a:t>
            </a:r>
            <a:r>
              <a:rPr kumimoji="1" lang="en-US" altLang="ko-KR" sz="1700" b="1" dirty="0" err="1">
                <a:latin typeface="넥슨 풋볼고딕 L" pitchFamily="34" charset="-127"/>
                <a:ea typeface="넥슨 풋볼고딕 L" pitchFamily="34" charset="-127"/>
              </a:rPr>
              <a:t>aw</a:t>
            </a:r>
            <a:r>
              <a:rPr kumimoji="1" lang="en-US" altLang="ko-KR" sz="1700" b="1" dirty="0" err="1">
                <a:latin typeface="넥슨 풋볼고딕 B" pitchFamily="34" charset="-127"/>
                <a:ea typeface="넥슨 풋볼고딕 B" pitchFamily="34" charset="-127"/>
              </a:rPr>
              <a:t>s</a:t>
            </a:r>
            <a:r>
              <a:rPr kumimoji="1" lang="en-US" altLang="ko-KR" sz="1700" b="1" dirty="0">
                <a:latin typeface="넥슨 풋볼고딕 B" pitchFamily="34" charset="-127"/>
                <a:ea typeface="넥슨 풋볼고딕 B" pitchFamily="34" charset="-127"/>
              </a:rPr>
              <a:t> </a:t>
            </a:r>
            <a:r>
              <a:rPr kumimoji="1" lang="ko-KR" altLang="en-US" sz="1700" b="1" dirty="0">
                <a:latin typeface="넥슨 풋볼고딕 B" pitchFamily="34" charset="-127"/>
                <a:ea typeface="넥슨 풋볼고딕 B" pitchFamily="34" charset="-127"/>
              </a:rPr>
              <a:t>연동</a:t>
            </a:r>
            <a:r>
              <a:rPr kumimoji="1" lang="en-US" altLang="ko-KR" sz="1700" b="1" dirty="0">
                <a:latin typeface="넥슨 풋볼고딕 B" pitchFamily="34" charset="-127"/>
                <a:ea typeface="넥슨 풋볼고딕 B" pitchFamily="34" charset="-127"/>
              </a:rPr>
              <a:t>,  </a:t>
            </a:r>
            <a:r>
              <a:rPr kumimoji="1" lang="ko-KR" altLang="en-US" sz="1700" b="1" dirty="0">
                <a:latin typeface="넥슨 풋볼고딕 B" pitchFamily="34" charset="-127"/>
                <a:ea typeface="넥슨 풋볼고딕 B" pitchFamily="34" charset="-127"/>
              </a:rPr>
              <a:t>다른 기능들과의 연동 완료</a:t>
            </a:r>
            <a:endParaRPr kumimoji="1" lang="en-US" altLang="ko-KR" sz="1700" b="1" dirty="0">
              <a:latin typeface="넥슨 풋볼고딕 B" pitchFamily="34" charset="-127"/>
              <a:ea typeface="넥슨 풋볼고딕 B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kumimoji="1" lang="en-US" altLang="ko-KR" sz="1700" b="1" dirty="0">
              <a:solidFill>
                <a:srgbClr val="5B9BD5">
                  <a:lumMod val="50000"/>
                </a:srgbClr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sz="1700" b="1" dirty="0">
                <a:solidFill>
                  <a:srgbClr val="5B9BD5">
                    <a:lumMod val="50000"/>
                  </a:srgbClr>
                </a:solidFill>
                <a:latin typeface="넥슨 풋볼고딕 L" pitchFamily="34" charset="-127"/>
                <a:ea typeface="넥슨 풋볼고딕 L" pitchFamily="34" charset="-127"/>
              </a:rPr>
              <a:t>D</a:t>
            </a:r>
            <a:r>
              <a:rPr kumimoji="1" lang="en-US" altLang="ko-KR" sz="1700" b="1" dirty="0" err="1">
                <a:solidFill>
                  <a:srgbClr val="5B9BD5">
                    <a:lumMod val="50000"/>
                  </a:srgbClr>
                </a:solidFill>
                <a:latin typeface="넥슨 풋볼고딕 L" pitchFamily="34" charset="-127"/>
                <a:ea typeface="넥슨 풋볼고딕 L" pitchFamily="34" charset="-127"/>
              </a:rPr>
              <a:t>atabase</a:t>
            </a:r>
            <a:r>
              <a:rPr kumimoji="1" lang="en-US" altLang="ko-KR" sz="1700" b="1" dirty="0">
                <a:solidFill>
                  <a:srgbClr val="5B9BD5">
                    <a:lumMod val="50000"/>
                  </a:srgbClr>
                </a:solidFill>
                <a:latin typeface="넥슨 풋볼고딕 L" pitchFamily="34" charset="-127"/>
                <a:ea typeface="넥슨 풋볼고딕 L" pitchFamily="34" charset="-127"/>
              </a:rPr>
              <a:t>   </a:t>
            </a:r>
            <a:r>
              <a:rPr kumimoji="1" lang="en-US" altLang="ko-KR" sz="1700" dirty="0">
                <a:solidFill>
                  <a:srgbClr val="5B9BD5">
                    <a:lumMod val="50000"/>
                  </a:srgbClr>
                </a:solidFill>
                <a:latin typeface="넥슨 풋볼고딕 L" pitchFamily="34" charset="-127"/>
                <a:ea typeface="넥슨 풋볼고딕 L" pitchFamily="34" charset="-127"/>
              </a:rPr>
              <a:t>:   </a:t>
            </a:r>
            <a:r>
              <a:rPr kumimoji="1"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각 감정 별 노래 </a:t>
            </a:r>
            <a:r>
              <a:rPr kumimoji="1"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200</a:t>
            </a:r>
            <a:r>
              <a:rPr kumimoji="1"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개</a:t>
            </a:r>
            <a:r>
              <a:rPr kumimoji="1"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, </a:t>
            </a:r>
            <a:r>
              <a:rPr kumimoji="1"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코멘트 </a:t>
            </a:r>
            <a:r>
              <a:rPr kumimoji="1"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100</a:t>
            </a:r>
            <a:r>
              <a:rPr kumimoji="1"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개 업데이트</a:t>
            </a:r>
            <a:endParaRPr kumimoji="1" lang="en-US" altLang="ko-KR" sz="1700" dirty="0">
              <a:solidFill>
                <a:prstClr val="black"/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kumimoji="1" lang="en-US" altLang="ko-KR" sz="1700" b="1" dirty="0">
              <a:solidFill>
                <a:srgbClr val="5B9BD5">
                  <a:lumMod val="50000"/>
                </a:srgbClr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sz="1700" b="1" dirty="0">
                <a:solidFill>
                  <a:srgbClr val="5B9BD5">
                    <a:lumMod val="50000"/>
                  </a:srgbClr>
                </a:solidFill>
                <a:latin typeface="넥슨 풋볼고딕 L" pitchFamily="34" charset="-127"/>
                <a:ea typeface="넥슨 풋볼고딕 L" pitchFamily="34" charset="-127"/>
              </a:rPr>
              <a:t>Recommendation Algorithm   :  </a:t>
            </a:r>
            <a:r>
              <a:rPr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연령 정보 반영</a:t>
            </a:r>
            <a:r>
              <a:rPr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,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                                                             최종 감정 결과가 특별한 양상을 보일 경우</a:t>
            </a:r>
            <a:r>
              <a:rPr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 </a:t>
            </a:r>
            <a:r>
              <a:rPr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예외처리</a:t>
            </a:r>
            <a:endParaRPr lang="en-US" altLang="ko-KR" sz="1700" dirty="0">
              <a:solidFill>
                <a:prstClr val="black"/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                                                             사용자 만족도 조사를 통해 추천 알고리즘 보강</a:t>
            </a:r>
            <a:endParaRPr lang="ko-KR" altLang="en-US" sz="1700" dirty="0">
              <a:solidFill>
                <a:srgbClr val="5B9BD5">
                  <a:lumMod val="50000"/>
                </a:srgbClr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endParaRPr kumimoji="1" lang="en-US" altLang="ko-KR" sz="1700" b="1" dirty="0">
              <a:solidFill>
                <a:srgbClr val="5B9BD5">
                  <a:lumMod val="50000"/>
                </a:srgbClr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kumimoji="1" lang="en-US" altLang="ko-KR" sz="1700" b="1" dirty="0">
                <a:solidFill>
                  <a:srgbClr val="5B9BD5">
                    <a:lumMod val="50000"/>
                  </a:srgbClr>
                </a:solidFill>
                <a:latin typeface="넥슨 풋볼고딕 L" pitchFamily="34" charset="-127"/>
                <a:ea typeface="넥슨 풋볼고딕 L" pitchFamily="34" charset="-127"/>
              </a:rPr>
              <a:t>Music classification   :       </a:t>
            </a:r>
            <a:r>
              <a:rPr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노래 분류에 활용할 수 있는 기계적인 방법 </a:t>
            </a:r>
            <a:r>
              <a:rPr lang="ko-KR" altLang="en-US" sz="1700" dirty="0" err="1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서치</a:t>
            </a:r>
            <a:endParaRPr lang="en-US" altLang="ko-KR" sz="1700" dirty="0">
              <a:solidFill>
                <a:prstClr val="black"/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700" dirty="0">
              <a:solidFill>
                <a:prstClr val="black"/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r>
              <a:rPr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                                                       -&gt;  </a:t>
            </a:r>
            <a:r>
              <a:rPr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찾을 경우 </a:t>
            </a:r>
            <a:r>
              <a:rPr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: </a:t>
            </a:r>
            <a:r>
              <a:rPr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알고리즘</a:t>
            </a:r>
            <a:r>
              <a:rPr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, tagging</a:t>
            </a:r>
            <a:r>
              <a:rPr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 조합하여 분류</a:t>
            </a:r>
            <a:endParaRPr lang="en-US" altLang="ko-KR" sz="1700" dirty="0">
              <a:solidFill>
                <a:prstClr val="black"/>
              </a:solidFill>
              <a:latin typeface="넥슨 풋볼고딕 B" pitchFamily="34" charset="-127"/>
              <a:ea typeface="넥슨 풋볼고딕 B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75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C2AB8-A3B2-9F4D-9A21-80B78F26B5EB}"/>
              </a:ext>
            </a:extLst>
          </p:cNvPr>
          <p:cNvSpPr txBox="1"/>
          <p:nvPr/>
        </p:nvSpPr>
        <p:spPr>
          <a:xfrm>
            <a:off x="2557177" y="2607354"/>
            <a:ext cx="700037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ko-KR" sz="1700" dirty="0">
              <a:solidFill>
                <a:schemeClr val="accent1">
                  <a:lumMod val="50000"/>
                </a:schemeClr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sz="1700" b="1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3d model   :   </a:t>
            </a:r>
            <a:r>
              <a:rPr kumimoji="1"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최종 애니메이션 구현</a:t>
            </a:r>
            <a:endParaRPr kumimoji="1" lang="en-US" altLang="ko-KR" sz="1700" dirty="0">
              <a:solidFill>
                <a:prstClr val="black"/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</a:pPr>
            <a:endParaRPr kumimoji="1" lang="en-US" altLang="ko-KR" sz="1700" b="1" dirty="0">
              <a:solidFill>
                <a:schemeClr val="accent1">
                  <a:lumMod val="50000"/>
                </a:schemeClr>
              </a:solidFill>
              <a:latin typeface="넥슨 풋볼고딕 B" pitchFamily="34" charset="-127"/>
              <a:ea typeface="넥슨 풋볼고딕 B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sz="1700" b="1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Application   :   </a:t>
            </a:r>
            <a:r>
              <a:rPr kumimoji="1"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전체적인 </a:t>
            </a:r>
            <a:r>
              <a:rPr kumimoji="1"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UI </a:t>
            </a:r>
            <a:r>
              <a:rPr kumimoji="1"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디자인 완료</a:t>
            </a:r>
            <a:r>
              <a:rPr kumimoji="1" lang="en-US" altLang="ko-KR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,  </a:t>
            </a:r>
            <a:r>
              <a:rPr kumimoji="1"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전체적인 </a:t>
            </a:r>
            <a:r>
              <a:rPr kumimoji="1" lang="ko-KR" altLang="en-US" sz="1700" dirty="0" err="1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어플</a:t>
            </a:r>
            <a:r>
              <a:rPr kumimoji="1" lang="ko-KR" altLang="en-US" sz="1700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 흐름 구현</a:t>
            </a:r>
            <a:endParaRPr lang="en-US" altLang="ko-KR" sz="1700" dirty="0">
              <a:latin typeface="넥슨 풋볼고딕 B" pitchFamily="34" charset="-127"/>
              <a:ea typeface="넥슨 풋볼고딕 B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맑은 고딕" panose="020B05030200000200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24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16301" y="1191652"/>
            <a:ext cx="56769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Fortune Teller</a:t>
            </a: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  </a:t>
            </a: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10100" y="3570294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  <a:cs typeface="Source Sans Pro" panose="020F0502020204030204" pitchFamily="34" charset="0"/>
              </a:rPr>
              <a:t>진행 상황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  <a:cs typeface="Source Sans Pro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10100" y="2979742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어플리케이션 소개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318704" y="3099707"/>
            <a:ext cx="320346" cy="320346"/>
          </a:xfrm>
          <a:prstGeom prst="ellipse">
            <a:avLst/>
          </a:pr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+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10100" y="4172533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향후 진행사항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10100" y="4772520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Q &amp; A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5" name="눈물 방울 14"/>
          <p:cNvSpPr/>
          <p:nvPr/>
        </p:nvSpPr>
        <p:spPr>
          <a:xfrm rot="16200000">
            <a:off x="9368117" y="5390314"/>
            <a:ext cx="276225" cy="276225"/>
          </a:xfrm>
          <a:prstGeom prst="teardrop">
            <a:avLst/>
          </a:prstGeom>
          <a:solidFill>
            <a:srgbClr val="FF7C8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2718" y="905438"/>
            <a:ext cx="11286565" cy="5952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8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668 -0.326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46" y="-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D5D5D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D5D5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8.33333E-7 -0.1777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8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5" grpId="0" animBg="1"/>
      <p:bldP spid="15" grpId="1" animBg="1"/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728716" y="632473"/>
            <a:ext cx="46616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i="1" dirty="0">
                <a:solidFill>
                  <a:srgbClr val="434544"/>
                </a:solidFill>
                <a:latin typeface="타이포_쌍문동 B" pitchFamily="18" charset="-127"/>
                <a:ea typeface="타이포_쌍문동 B" pitchFamily="18" charset="-127"/>
              </a:rPr>
              <a:t>CAPSTONE DESIGN 10</a:t>
            </a:r>
            <a:r>
              <a:rPr lang="ko-KR" altLang="en-US" sz="2000" b="1" i="1" dirty="0">
                <a:solidFill>
                  <a:srgbClr val="434544"/>
                </a:solidFill>
                <a:latin typeface="타이포_쌍문동 B" pitchFamily="18" charset="-127"/>
                <a:ea typeface="타이포_쌍문동 B" pitchFamily="18" charset="-127"/>
              </a:rPr>
              <a:t>조 </a:t>
            </a:r>
            <a:endParaRPr lang="en-US" altLang="ko-KR" sz="2800" b="1" i="1" dirty="0">
              <a:solidFill>
                <a:srgbClr val="434544"/>
              </a:solidFill>
              <a:latin typeface="타이포_쌍문동 B" pitchFamily="18" charset="-127"/>
              <a:ea typeface="타이포_쌍문동 B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800" dirty="0">
                <a:solidFill>
                  <a:srgbClr val="434544"/>
                </a:solidFill>
                <a:latin typeface="타이포_쌍문동 B" pitchFamily="18" charset="-127"/>
                <a:ea typeface="타이포_쌍문동 B" pitchFamily="18" charset="-127"/>
              </a:rPr>
              <a:t>KOOKMIN UNIVERSITY SOFTWARE</a:t>
            </a:r>
            <a:endParaRPr lang="ko-KR" altLang="en-US" sz="2000" dirty="0">
              <a:solidFill>
                <a:srgbClr val="434544"/>
              </a:solidFill>
              <a:latin typeface="타이포_쌍문동 B" pitchFamily="18" charset="-127"/>
              <a:ea typeface="타이포_쌍문동 B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2601" y="3818972"/>
            <a:ext cx="5837358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515621" y="3301048"/>
            <a:ext cx="308390" cy="398606"/>
            <a:chOff x="4291013" y="4001237"/>
            <a:chExt cx="155559" cy="201066"/>
          </a:xfrm>
        </p:grpSpPr>
        <p:sp>
          <p:nvSpPr>
            <p:cNvPr id="12" name="도넛 11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931294" y="3160041"/>
            <a:ext cx="207941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 풋볼고딕 B" pitchFamily="34" charset="-127"/>
                <a:ea typeface="넥슨 풋볼고딕 B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9769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728716" y="632473"/>
            <a:ext cx="46616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srgbClr val="434544"/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CAPSTONE </a:t>
            </a:r>
            <a:r>
              <a:rPr lang="en-US" altLang="ko-KR" sz="2000" b="1" i="1" dirty="0">
                <a:solidFill>
                  <a:srgbClr val="434544"/>
                </a:solidFill>
                <a:latin typeface="타이포_쌍문동 B" pitchFamily="18" charset="-127"/>
                <a:ea typeface="타이포_쌍문동 B" pitchFamily="18" charset="-127"/>
              </a:rPr>
              <a:t>DESIGN 10</a:t>
            </a:r>
            <a:r>
              <a:rPr lang="ko-KR" altLang="en-US" sz="2000" b="1" i="1" dirty="0">
                <a:solidFill>
                  <a:srgbClr val="434544"/>
                </a:solidFill>
                <a:latin typeface="타이포_쌍문동 B" pitchFamily="18" charset="-127"/>
                <a:ea typeface="타이포_쌍문동 B" pitchFamily="18" charset="-127"/>
              </a:rPr>
              <a:t>조 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434544"/>
              </a:solidFill>
              <a:effectLst/>
              <a:uLnTx/>
              <a:uFillTx/>
              <a:latin typeface="타이포_쌍문동 B" pitchFamily="18" charset="-127"/>
              <a:ea typeface="타이포_쌍문동 B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34544"/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KOOKMIN UNIVERSITY SOFTWARE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34544"/>
              </a:solidFill>
              <a:effectLst/>
              <a:uLnTx/>
              <a:uFillTx/>
              <a:latin typeface="타이포_쌍문동 B" pitchFamily="18" charset="-127"/>
              <a:ea typeface="타이포_쌍문동 B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2601" y="3818972"/>
            <a:ext cx="5837358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515621" y="3301048"/>
            <a:ext cx="308390" cy="398606"/>
            <a:chOff x="4291013" y="4001237"/>
            <a:chExt cx="155559" cy="201066"/>
          </a:xfrm>
        </p:grpSpPr>
        <p:sp>
          <p:nvSpPr>
            <p:cNvPr id="12" name="도넛 11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420696" y="3160041"/>
            <a:ext cx="143340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 dirty="0">
                <a:solidFill>
                  <a:schemeClr val="bg2">
                    <a:lumMod val="50000"/>
                  </a:schemeClr>
                </a:solidFill>
                <a:latin typeface="넥슨 풋볼고딕 B" pitchFamily="34" charset="-127"/>
                <a:ea typeface="넥슨 풋볼고딕 B" pitchFamily="34" charset="-127"/>
              </a:rPr>
              <a:t>Q &amp; A </a:t>
            </a: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52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6909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통함</a:t>
            </a:r>
          </a:p>
          <a:p>
            <a:r>
              <a:rPr lang="ko-KR" altLang="en-US" dirty="0" err="1"/>
              <a:t>감정분석</a:t>
            </a:r>
            <a:r>
              <a:rPr lang="ko-KR" altLang="en-US" dirty="0"/>
              <a:t>               </a:t>
            </a:r>
            <a:r>
              <a:rPr lang="en-US" altLang="ko-KR" dirty="0"/>
              <a:t>+ </a:t>
            </a:r>
            <a:r>
              <a:rPr lang="ko-KR" altLang="en-US" dirty="0" err="1"/>
              <a:t>감정분석</a:t>
            </a:r>
            <a:r>
              <a:rPr lang="ko-KR" altLang="en-US" dirty="0"/>
              <a:t>               </a:t>
            </a:r>
            <a:r>
              <a:rPr lang="en-US" altLang="ko-KR" dirty="0"/>
              <a:t>= </a:t>
            </a:r>
            <a:r>
              <a:rPr lang="ko-KR" altLang="en-US" dirty="0"/>
              <a:t>최종 감정 결과 </a:t>
            </a:r>
            <a:r>
              <a:rPr lang="en-US" altLang="ko-KR" dirty="0"/>
              <a:t>-&gt; 1</a:t>
            </a:r>
            <a:r>
              <a:rPr lang="ko-KR" altLang="en-US" dirty="0"/>
              <a:t>위 </a:t>
            </a:r>
            <a:r>
              <a:rPr lang="en-US" altLang="ko-KR" dirty="0"/>
              <a:t>~3</a:t>
            </a:r>
            <a:r>
              <a:rPr lang="ko-KR" altLang="en-US" dirty="0"/>
              <a:t>위의 추천 노래</a:t>
            </a:r>
          </a:p>
          <a:p>
            <a:br>
              <a:rPr lang="ko-KR" altLang="en-US" dirty="0"/>
            </a:br>
            <a:br>
              <a:rPr lang="ko-KR" altLang="en-US" dirty="0"/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  <p:pic>
        <p:nvPicPr>
          <p:cNvPr id="1026" name="Picture 2" descr="https://lh3.googleusercontent.com/NyThHXGheAc3CpIMZD3P35fxf6Kq5pxGEXOWQjIWlDm_cqT-6X7bCO_R6vaWrfSUosvpMMn99yubse1XMYvmzTgDLMpD1N09Jgfv_r3f32_qzmTpQNVSkr1kPVjBHiyk4Z0mH2HC7ig">
            <a:extLst>
              <a:ext uri="{FF2B5EF4-FFF2-40B4-BE49-F238E27FC236}">
                <a16:creationId xmlns:a16="http://schemas.microsoft.com/office/drawing/2014/main" id="{1F9AACD8-3380-3441-B8B4-50A3DEC6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62" y="3263212"/>
            <a:ext cx="8305800" cy="34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2BE8C-EBE8-5743-9F78-BBC45A6FADF7}"/>
              </a:ext>
            </a:extLst>
          </p:cNvPr>
          <p:cNvSpPr txBox="1"/>
          <p:nvPr/>
        </p:nvSpPr>
        <p:spPr>
          <a:xfrm>
            <a:off x="642936" y="975258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넥슨 풋볼고딕 B" pitchFamily="34" charset="-127"/>
                <a:ea typeface="넥슨 풋볼고딕 B" pitchFamily="34" charset="-127"/>
              </a:rPr>
              <a:t>Application Introduce</a:t>
            </a:r>
            <a:endParaRPr kumimoji="1" lang="ko-KR" altLang="en-US" b="1" dirty="0">
              <a:latin typeface="넥슨 풋볼고딕 B" pitchFamily="34" charset="-127"/>
              <a:ea typeface="넥슨 풋볼고딕 B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735A4A-7359-734D-90A9-40845CF21372}"/>
              </a:ext>
            </a:extLst>
          </p:cNvPr>
          <p:cNvSpPr/>
          <p:nvPr/>
        </p:nvSpPr>
        <p:spPr>
          <a:xfrm>
            <a:off x="1557336" y="1971675"/>
            <a:ext cx="1736543" cy="9182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얼굴 인식을 통한 </a:t>
            </a:r>
            <a:endParaRPr kumimoji="1" lang="en-US" altLang="ko-KR" sz="15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algn="ctr"/>
            <a:r>
              <a:rPr kumimoji="1" lang="ko-KR" altLang="en-US" sz="1500" dirty="0" err="1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감정분석</a:t>
            </a:r>
            <a:endParaRPr kumimoji="1" lang="ko-KR" altLang="en-US" sz="15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8A534C-A4BA-6040-ADA8-EDDF4926D626}"/>
              </a:ext>
            </a:extLst>
          </p:cNvPr>
          <p:cNvSpPr/>
          <p:nvPr/>
        </p:nvSpPr>
        <p:spPr>
          <a:xfrm>
            <a:off x="3915990" y="1973768"/>
            <a:ext cx="1736543" cy="9182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음성인식</a:t>
            </a:r>
            <a:r>
              <a:rPr kumimoji="1" lang="en-US" altLang="ko-KR" sz="15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(</a:t>
            </a:r>
            <a:r>
              <a:rPr kumimoji="1" lang="ko-KR" altLang="en-US" sz="15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억양</a:t>
            </a:r>
            <a:r>
              <a:rPr kumimoji="1" lang="en-US" altLang="ko-KR" sz="15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)</a:t>
            </a:r>
            <a:r>
              <a:rPr kumimoji="1" lang="ko-KR" altLang="en-US" sz="15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을 </a:t>
            </a:r>
            <a:endParaRPr kumimoji="1" lang="en-US" altLang="ko-KR" sz="15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통한 </a:t>
            </a:r>
            <a:r>
              <a:rPr kumimoji="1" lang="ko-KR" altLang="en-US" sz="1500" dirty="0" err="1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감정분석</a:t>
            </a:r>
            <a:r>
              <a:rPr kumimoji="1" lang="en-US" altLang="ko-KR" sz="15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 </a:t>
            </a:r>
            <a:endParaRPr kumimoji="1" lang="ko-KR" altLang="en-US" sz="1500" dirty="0">
              <a:solidFill>
                <a:schemeClr val="tx1"/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1" name="십자형[C] 10">
            <a:extLst>
              <a:ext uri="{FF2B5EF4-FFF2-40B4-BE49-F238E27FC236}">
                <a16:creationId xmlns:a16="http://schemas.microsoft.com/office/drawing/2014/main" id="{00971044-DDAA-3E43-B49F-6996DD5DA2A3}"/>
              </a:ext>
            </a:extLst>
          </p:cNvPr>
          <p:cNvSpPr/>
          <p:nvPr/>
        </p:nvSpPr>
        <p:spPr>
          <a:xfrm>
            <a:off x="3478424" y="2253362"/>
            <a:ext cx="310172" cy="310991"/>
          </a:xfrm>
          <a:prstGeom prst="plus">
            <a:avLst>
              <a:gd name="adj" fmla="val 425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79559806-C603-3244-9BFE-AEA64DF0830F}"/>
              </a:ext>
            </a:extLst>
          </p:cNvPr>
          <p:cNvSpPr/>
          <p:nvPr/>
        </p:nvSpPr>
        <p:spPr>
          <a:xfrm>
            <a:off x="8122998" y="2352114"/>
            <a:ext cx="392907" cy="21223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5E3155-AEF2-BB42-90C1-2DCA1E5F172D}"/>
              </a:ext>
            </a:extLst>
          </p:cNvPr>
          <p:cNvSpPr/>
          <p:nvPr/>
        </p:nvSpPr>
        <p:spPr>
          <a:xfrm>
            <a:off x="6209508" y="1971674"/>
            <a:ext cx="1736543" cy="9182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최종 감정 결과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CB9949-D54D-CF48-989C-0CECCCECD2F2}"/>
              </a:ext>
            </a:extLst>
          </p:cNvPr>
          <p:cNvSpPr/>
          <p:nvPr/>
        </p:nvSpPr>
        <p:spPr>
          <a:xfrm>
            <a:off x="5779927" y="2397970"/>
            <a:ext cx="285563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D4D1FA-4AF2-B54B-A143-F0598C7BA9A5}"/>
              </a:ext>
            </a:extLst>
          </p:cNvPr>
          <p:cNvSpPr txBox="1"/>
          <p:nvPr/>
        </p:nvSpPr>
        <p:spPr>
          <a:xfrm>
            <a:off x="8672505" y="2251860"/>
            <a:ext cx="2436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넥슨 풋볼고딕 B" pitchFamily="34" charset="-127"/>
                <a:ea typeface="넥슨 풋볼고딕 B" pitchFamily="34" charset="-127"/>
              </a:rPr>
              <a:t>“ 1</a:t>
            </a:r>
            <a:r>
              <a:rPr kumimoji="1" lang="ko-KR" altLang="en-US" sz="2000" dirty="0">
                <a:solidFill>
                  <a:schemeClr val="accent1">
                    <a:lumMod val="50000"/>
                  </a:schemeClr>
                </a:solidFill>
                <a:latin typeface="넥슨 풋볼고딕 B" pitchFamily="34" charset="-127"/>
                <a:ea typeface="넥슨 풋볼고딕 B" pitchFamily="34" charset="-127"/>
              </a:rPr>
              <a:t>위</a:t>
            </a:r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넥슨 풋볼고딕 B" pitchFamily="34" charset="-127"/>
                <a:ea typeface="넥슨 풋볼고딕 B" pitchFamily="34" charset="-127"/>
              </a:rPr>
              <a:t>~3</a:t>
            </a:r>
            <a:r>
              <a:rPr kumimoji="1" lang="ko-KR" altLang="en-US" sz="2000" dirty="0">
                <a:solidFill>
                  <a:schemeClr val="accent1">
                    <a:lumMod val="50000"/>
                  </a:schemeClr>
                </a:solidFill>
                <a:latin typeface="넥슨 풋볼고딕 B" pitchFamily="34" charset="-127"/>
                <a:ea typeface="넥슨 풋볼고딕 B" pitchFamily="34" charset="-127"/>
              </a:rPr>
              <a:t>위 추천 노래 </a:t>
            </a:r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넥슨 풋볼고딕 B" pitchFamily="34" charset="-127"/>
                <a:ea typeface="넥슨 풋볼고딕 B" pitchFamily="34" charset="-127"/>
              </a:rPr>
              <a:t>”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넥슨 풋볼고딕 B" pitchFamily="34" charset="-127"/>
              <a:ea typeface="넥슨 풋볼고딕 B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CB9949-D54D-CF48-989C-0CECCCECD2F2}"/>
              </a:ext>
            </a:extLst>
          </p:cNvPr>
          <p:cNvSpPr/>
          <p:nvPr/>
        </p:nvSpPr>
        <p:spPr>
          <a:xfrm>
            <a:off x="5777779" y="2292790"/>
            <a:ext cx="285563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35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08679-6F5C-2246-AC7E-7FF7F35F6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48" y="1765089"/>
            <a:ext cx="7810502" cy="4630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C356F-E29D-BD4C-BC3F-7AB4C4BB3450}"/>
              </a:ext>
            </a:extLst>
          </p:cNvPr>
          <p:cNvSpPr txBox="1"/>
          <p:nvPr/>
        </p:nvSpPr>
        <p:spPr>
          <a:xfrm>
            <a:off x="671513" y="96097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넥슨 풋볼고딕 B" pitchFamily="34" charset="-127"/>
                <a:ea typeface="넥슨 풋볼고딕 B" pitchFamily="34" charset="-127"/>
              </a:rPr>
              <a:t>System structure</a:t>
            </a:r>
            <a:endParaRPr kumimoji="1" lang="ko-KR" altLang="en-US" b="1" dirty="0">
              <a:latin typeface="넥슨 풋볼고딕 B" pitchFamily="34" charset="-127"/>
              <a:ea typeface="넥슨 풋볼고딕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5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C356F-E29D-BD4C-BC3F-7AB4C4BB3450}"/>
              </a:ext>
            </a:extLst>
          </p:cNvPr>
          <p:cNvSpPr txBox="1"/>
          <p:nvPr/>
        </p:nvSpPr>
        <p:spPr>
          <a:xfrm>
            <a:off x="671513" y="96097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역할분담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95470" y="1970467"/>
            <a:ext cx="7328079" cy="5280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Voice Recognition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75775" y="1777284"/>
            <a:ext cx="1275008" cy="4507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넥슨 풋볼고딕 L" pitchFamily="34" charset="-127"/>
                <a:ea typeface="넥슨 풋볼고딕 L" pitchFamily="34" charset="-127"/>
              </a:rPr>
              <a:t>강은채</a:t>
            </a:r>
            <a:endParaRPr lang="ko-KR" altLang="en-US" dirty="0"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93322" y="2921365"/>
            <a:ext cx="7328079" cy="5280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3D Model, Application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73627" y="2728182"/>
            <a:ext cx="1275008" cy="4507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L" pitchFamily="34" charset="-127"/>
                <a:ea typeface="넥슨 풋볼고딕 L" pitchFamily="34" charset="-127"/>
              </a:rPr>
              <a:t>박정은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80443" y="3848653"/>
            <a:ext cx="7328079" cy="5280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Face Recognition, Server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60748" y="3655470"/>
            <a:ext cx="1275008" cy="4507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L" pitchFamily="34" charset="-127"/>
                <a:ea typeface="넥슨 풋볼고딕 L" pitchFamily="34" charset="-127"/>
              </a:rPr>
              <a:t>오윤정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93322" y="4763062"/>
            <a:ext cx="7328079" cy="5280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Database, Music Classification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73627" y="4569879"/>
            <a:ext cx="1275008" cy="4507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L" pitchFamily="34" charset="-127"/>
                <a:ea typeface="넥슨 풋볼고딕 L" pitchFamily="34" charset="-127"/>
              </a:rPr>
              <a:t>원수빈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380443" y="5703229"/>
            <a:ext cx="7328079" cy="5280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Recommendation Algorithm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60748" y="5510046"/>
            <a:ext cx="1275008" cy="4507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넥슨 풋볼고딕 L" pitchFamily="34" charset="-127"/>
                <a:ea typeface="넥슨 풋볼고딕 L" pitchFamily="34" charset="-127"/>
              </a:rPr>
              <a:t>홍자현</a:t>
            </a:r>
          </a:p>
        </p:txBody>
      </p:sp>
    </p:spTree>
    <p:extLst>
      <p:ext uri="{BB962C8B-B14F-4D97-AF65-F5344CB8AC3E}">
        <p14:creationId xmlns:p14="http://schemas.microsoft.com/office/powerpoint/2010/main" val="34526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610100" y="2984500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  <a:cs typeface="Source Sans Pro" panose="020F0502020204030204" pitchFamily="34" charset="0"/>
              </a:rPr>
              <a:t>어플리케이션 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10100" y="3582653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진행 상황</a:t>
            </a:r>
          </a:p>
        </p:txBody>
      </p:sp>
      <p:sp>
        <p:nvSpPr>
          <p:cNvPr id="8" name="타원 7"/>
          <p:cNvSpPr/>
          <p:nvPr/>
        </p:nvSpPr>
        <p:spPr>
          <a:xfrm>
            <a:off x="7318704" y="3714073"/>
            <a:ext cx="320346" cy="320346"/>
          </a:xfrm>
          <a:prstGeom prst="ellipse">
            <a:avLst/>
          </a:pr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+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10100" y="4172533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향후 진행사항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10100" y="4772520"/>
            <a:ext cx="3143250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Q &amp; A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5" name="눈물 방울 14"/>
          <p:cNvSpPr/>
          <p:nvPr/>
        </p:nvSpPr>
        <p:spPr>
          <a:xfrm rot="16200000">
            <a:off x="9368117" y="5390314"/>
            <a:ext cx="276225" cy="276225"/>
          </a:xfrm>
          <a:prstGeom prst="teardrop">
            <a:avLst/>
          </a:prstGeom>
          <a:solidFill>
            <a:srgbClr val="FF7C8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2718" y="905438"/>
            <a:ext cx="11286565" cy="5952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16301" y="1191652"/>
            <a:ext cx="56769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Fortune Teller</a:t>
            </a: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  </a:t>
            </a: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kumimoji="0" lang="en-US" altLang="ko-KR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넥슨 풋볼고딕 L" pitchFamily="34" charset="-127"/>
              <a:ea typeface="넥슨 풋볼고딕 L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6446 -0.2414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D5D5D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D5D5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8.33333E-7 -0.1777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5" grpId="1" animBg="1"/>
      <p:bldP spid="18" grpId="0"/>
      <p:bldP spid="18" grpId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https://lh3.googleusercontent.com/OaeR1ow5XAUc6nqeFaXaCXWgpzqmY_upK-tPZJ41wybHzZkoxwn7gevcpDWOv4PZQylqTY4HmJ_qZMW-0UaiKsEchq1FU7S0rVpvNJiG2q66a72lX41ua4DKIKjCEUwyy47VDfHbb6c">
            <a:extLst>
              <a:ext uri="{FF2B5EF4-FFF2-40B4-BE49-F238E27FC236}">
                <a16:creationId xmlns:a16="http://schemas.microsoft.com/office/drawing/2014/main" id="{9ECDB92C-31D8-404E-8DCC-0988DB68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1551616"/>
            <a:ext cx="4197351" cy="28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v9T7mZoVmoFx2ykqQc9XfakYk6ipTmYuFHeWa-DzPK1OFo2mIKhctuRQoiuNFnCTMaWiBXIIyOBM_d-Os0V3sljHWVJcFsvT4u5c1GWRtDcmziQHS_JKK2WycEQdiETPsq59Z99vTBA">
            <a:extLst>
              <a:ext uri="{FF2B5EF4-FFF2-40B4-BE49-F238E27FC236}">
                <a16:creationId xmlns:a16="http://schemas.microsoft.com/office/drawing/2014/main" id="{80BB9160-9241-1746-8ADF-E86D9952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037" y="4123948"/>
            <a:ext cx="4508107" cy="24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fFjvjkpXXVlXKgtdv_V5T1ijQr0T7w8ImVuiLwnva3J_vVJeTdo89bDQou5CUxS7-GhkVru_ow_1likYqNjkOEYJ1vz3SUWlLthPsStIPUsyPn6rdSnkGffay_or6kLxxr6rfYzRdM8">
            <a:extLst>
              <a:ext uri="{FF2B5EF4-FFF2-40B4-BE49-F238E27FC236}">
                <a16:creationId xmlns:a16="http://schemas.microsoft.com/office/drawing/2014/main" id="{FBC8493F-9363-F143-9D67-A4E8AAA2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92" y="1316449"/>
            <a:ext cx="4234413" cy="28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4.googleusercontent.com/oM3a_IOLbXjQwa4T2K4n0ne1YlX7788ksRp9SkxIsbQabyGBAhkAYq2y5eVh2lktF-5XzN3X7EVIvAyRVDum_L_WFRxRv3XSFAj8oNigxRVVBv6DTF_9qllyb0qPlIar6rfMIWOG_lc">
            <a:extLst>
              <a:ext uri="{FF2B5EF4-FFF2-40B4-BE49-F238E27FC236}">
                <a16:creationId xmlns:a16="http://schemas.microsoft.com/office/drawing/2014/main" id="{781EB4FF-1358-E144-9269-B4306DD04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6"/>
          <a:stretch/>
        </p:blipFill>
        <p:spPr bwMode="auto">
          <a:xfrm>
            <a:off x="3188819" y="3592996"/>
            <a:ext cx="3073149" cy="30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235A2E-A226-6341-8E69-749936724936}"/>
              </a:ext>
            </a:extLst>
          </p:cNvPr>
          <p:cNvSpPr txBox="1"/>
          <p:nvPr/>
        </p:nvSpPr>
        <p:spPr>
          <a:xfrm>
            <a:off x="1017079" y="5265805"/>
            <a:ext cx="3505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“  API TEST  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4CE43-CBD2-A44F-AA10-872D7D455F68}"/>
              </a:ext>
            </a:extLst>
          </p:cNvPr>
          <p:cNvSpPr txBox="1"/>
          <p:nvPr/>
        </p:nvSpPr>
        <p:spPr>
          <a:xfrm>
            <a:off x="671512" y="960970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Face Recognition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C4947-CABA-D945-9C69-E846DF6F5BBA}"/>
              </a:ext>
            </a:extLst>
          </p:cNvPr>
          <p:cNvSpPr txBox="1"/>
          <p:nvPr/>
        </p:nvSpPr>
        <p:spPr>
          <a:xfrm>
            <a:off x="2453821" y="998341"/>
            <a:ext cx="35052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1" dirty="0">
                <a:solidFill>
                  <a:srgbClr val="990403"/>
                </a:solidFill>
                <a:latin typeface="넥슨 풋볼고딕 L" pitchFamily="34" charset="-127"/>
                <a:ea typeface="넥슨 풋볼고딕 L" pitchFamily="34" charset="-127"/>
              </a:rPr>
              <a:t>_Microsoft Face API</a:t>
            </a:r>
          </a:p>
        </p:txBody>
      </p:sp>
    </p:spTree>
    <p:extLst>
      <p:ext uri="{BB962C8B-B14F-4D97-AF65-F5344CB8AC3E}">
        <p14:creationId xmlns:p14="http://schemas.microsoft.com/office/powerpoint/2010/main" val="19698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05437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Picture 10" descr="https://lh5.googleusercontent.com/8DQpm4FsiW3d_JENv__5XWgGIhb8kN_uNnQWiBUJX7KU6yzEBiPzp0sZSFvwg0xXodZU-p4Nl9QFY8ZHzFC8ChJteEHggR0vnLcZyewO2g50W9fYwjwnnlROB0GajWvZbdfx37VN_ik">
            <a:extLst>
              <a:ext uri="{FF2B5EF4-FFF2-40B4-BE49-F238E27FC236}">
                <a16:creationId xmlns:a16="http://schemas.microsoft.com/office/drawing/2014/main" id="{989C78A9-D937-504F-B0BC-33D79959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977965"/>
            <a:ext cx="9165705" cy="44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4CE43-CBD2-A44F-AA10-872D7D455F68}"/>
              </a:ext>
            </a:extLst>
          </p:cNvPr>
          <p:cNvSpPr txBox="1"/>
          <p:nvPr/>
        </p:nvSpPr>
        <p:spPr>
          <a:xfrm>
            <a:off x="671512" y="960970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 풋볼고딕 B" pitchFamily="34" charset="-127"/>
                <a:ea typeface="넥슨 풋볼고딕 B" pitchFamily="34" charset="-127"/>
              </a:rPr>
              <a:t>Face Recognition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C4947-CABA-D945-9C69-E846DF6F5BBA}"/>
              </a:ext>
            </a:extLst>
          </p:cNvPr>
          <p:cNvSpPr txBox="1"/>
          <p:nvPr/>
        </p:nvSpPr>
        <p:spPr>
          <a:xfrm>
            <a:off x="2453821" y="998341"/>
            <a:ext cx="35052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1" dirty="0">
                <a:solidFill>
                  <a:srgbClr val="990403"/>
                </a:solidFill>
                <a:latin typeface="넥슨 풋볼고딕 L" pitchFamily="34" charset="-127"/>
                <a:ea typeface="넥슨 풋볼고딕 L" pitchFamily="34" charset="-127"/>
              </a:rPr>
              <a:t>_Microsoft Face API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1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1168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6D521-6FE4-B14E-8F12-F949C23717BC}"/>
              </a:ext>
            </a:extLst>
          </p:cNvPr>
          <p:cNvSpPr txBox="1"/>
          <p:nvPr/>
        </p:nvSpPr>
        <p:spPr>
          <a:xfrm>
            <a:off x="671513" y="96097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>
                <a:solidFill>
                  <a:prstClr val="black"/>
                </a:solidFill>
                <a:latin typeface="넥슨 풋볼고딕 B" pitchFamily="34" charset="-127"/>
                <a:ea typeface="넥슨 풋볼고딕 B" pitchFamily="34" charset="-127"/>
              </a:rPr>
              <a:t>Voice Recognition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 풋볼고딕 B" pitchFamily="34" charset="-127"/>
              <a:ea typeface="넥슨 풋볼고딕 B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829AE-11C4-DC4A-9489-40FE36FFECE8}"/>
              </a:ext>
            </a:extLst>
          </p:cNvPr>
          <p:cNvSpPr txBox="1"/>
          <p:nvPr/>
        </p:nvSpPr>
        <p:spPr>
          <a:xfrm>
            <a:off x="2555246" y="998341"/>
            <a:ext cx="35052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1" dirty="0">
                <a:solidFill>
                  <a:srgbClr val="990403"/>
                </a:solidFill>
                <a:latin typeface="넥슨 풋볼고딕 L" pitchFamily="34" charset="-127"/>
                <a:ea typeface="넥슨 풋볼고딕 L" pitchFamily="34" charset="-127"/>
              </a:rPr>
              <a:t>_Speech Emotion Analyzer</a:t>
            </a: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3B28AEFF-EB23-814A-BCAA-C23BC2CF7DEE}"/>
              </a:ext>
            </a:extLst>
          </p:cNvPr>
          <p:cNvSpPr/>
          <p:nvPr/>
        </p:nvSpPr>
        <p:spPr>
          <a:xfrm>
            <a:off x="2300286" y="1685920"/>
            <a:ext cx="7629524" cy="4161088"/>
          </a:xfrm>
          <a:prstGeom prst="bracketPair">
            <a:avLst>
              <a:gd name="adj" fmla="val 119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3C8AD9-33FB-1542-8436-4B1572F7AED4}"/>
              </a:ext>
            </a:extLst>
          </p:cNvPr>
          <p:cNvSpPr/>
          <p:nvPr/>
        </p:nvSpPr>
        <p:spPr>
          <a:xfrm>
            <a:off x="2893220" y="4428511"/>
            <a:ext cx="6407946" cy="1392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CA2E7-C7E0-9A49-93E1-CB688185E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43258" y="4663588"/>
            <a:ext cx="5686425" cy="962025"/>
          </a:xfrm>
          <a:prstGeom prst="rect">
            <a:avLst/>
          </a:prstGeom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6F5B368A-5295-2E4A-9F87-D55231F79198}"/>
              </a:ext>
            </a:extLst>
          </p:cNvPr>
          <p:cNvSpPr/>
          <p:nvPr/>
        </p:nvSpPr>
        <p:spPr>
          <a:xfrm rot="10800000">
            <a:off x="5960701" y="4184980"/>
            <a:ext cx="257175" cy="14913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1007C-58D0-BF40-9E08-616144FB5EAF}"/>
              </a:ext>
            </a:extLst>
          </p:cNvPr>
          <p:cNvSpPr txBox="1"/>
          <p:nvPr/>
        </p:nvSpPr>
        <p:spPr>
          <a:xfrm>
            <a:off x="2778623" y="1512092"/>
            <a:ext cx="35052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dirty="0">
                <a:solidFill>
                  <a:schemeClr val="accent1">
                    <a:lumMod val="50000"/>
                  </a:schemeClr>
                </a:solidFill>
                <a:latin typeface="넥슨 풋볼고딕 B" pitchFamily="34" charset="-127"/>
                <a:ea typeface="넥슨 풋볼고딕 B" pitchFamily="34" charset="-127"/>
              </a:rPr>
              <a:t>“ CODE TEST 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252835-A3F8-5D42-9366-65DC929C6451}"/>
              </a:ext>
            </a:extLst>
          </p:cNvPr>
          <p:cNvSpPr/>
          <p:nvPr/>
        </p:nvSpPr>
        <p:spPr>
          <a:xfrm>
            <a:off x="2189408" y="6027313"/>
            <a:ext cx="7929707" cy="660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영어 데이터로 학습된 모델  </a:t>
            </a:r>
            <a:r>
              <a:rPr kumimoji="1" lang="en-US" altLang="ko-KR" dirty="0">
                <a:solidFill>
                  <a:schemeClr val="tx1"/>
                </a:solidFill>
                <a:latin typeface="넥슨 풋볼고딕 L" pitchFamily="34" charset="-127"/>
                <a:ea typeface="넥슨 풋볼고딕 L" pitchFamily="34" charset="-127"/>
              </a:rPr>
              <a:t>-&gt;  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“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한국어 데이터 테스트 완료 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넥슨 풋볼고딕 L" pitchFamily="34" charset="-127"/>
                <a:ea typeface="넥슨 풋볼고딕 L" pitchFamily="34" charset="-127"/>
              </a:rPr>
              <a:t>”</a:t>
            </a:r>
            <a:endParaRPr kumimoji="1" lang="en-US" altLang="ko-KR" dirty="0">
              <a:solidFill>
                <a:schemeClr val="accent1">
                  <a:lumMod val="50000"/>
                </a:schemeClr>
              </a:solidFill>
              <a:latin typeface="넥슨 풋볼고딕 L" pitchFamily="34" charset="-127"/>
              <a:ea typeface="넥슨 풋볼고딕 L" pitchFamily="34" charset="-127"/>
              <a:sym typeface="Wingdings" pitchFamily="2" charset="2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93893" y="-28576"/>
            <a:ext cx="57358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Fortune Teller  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_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쌍문동 B" pitchFamily="18" charset="-127"/>
                <a:ea typeface="타이포_쌍문동 B" pitchFamily="18" charset="-127"/>
              </a:rPr>
              <a:t>My Mood Music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itchFamily="34" charset="-127"/>
                <a:ea typeface="넥슨 풋볼고딕 L" pitchFamily="34" charset="-127"/>
              </a:rPr>
              <a:t>KOOKMIN UNIVERSITY CAPSTONE DESIGN 2019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itchFamily="34" charset="-127"/>
              <a:ea typeface="넥슨 풋볼고딕 L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92" y="1975736"/>
            <a:ext cx="5664491" cy="20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8952</TotalTime>
  <Words>729</Words>
  <Application>Microsoft Office PowerPoint</Application>
  <PresentationFormat>와이드스크린</PresentationFormat>
  <Paragraphs>197</Paragraphs>
  <Slides>21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Andale Mono</vt:lpstr>
      <vt:lpstr>넥슨 풋볼고딕 B</vt:lpstr>
      <vt:lpstr>넥슨 풋볼고딕 L</vt:lpstr>
      <vt:lpstr>맑은 고딕</vt:lpstr>
      <vt:lpstr>타이포_쌍문동 B</vt:lpstr>
      <vt:lpstr>Arial</vt:lpstr>
      <vt:lpstr>Source Sans Pro</vt:lpstr>
      <vt:lpstr>Wingdings</vt:lpstr>
      <vt:lpstr>Office 테마</vt:lpstr>
      <vt:lpstr>1_Office 테마</vt:lpstr>
      <vt:lpstr>2_Office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박정은 </cp:lastModifiedBy>
  <cp:revision>1053</cp:revision>
  <cp:lastPrinted>2019-04-17T17:01:59Z</cp:lastPrinted>
  <dcterms:created xsi:type="dcterms:W3CDTF">2018-08-02T07:05:36Z</dcterms:created>
  <dcterms:modified xsi:type="dcterms:W3CDTF">2019-04-19T07:21:49Z</dcterms:modified>
</cp:coreProperties>
</file>